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
  </p:notesMasterIdLst>
  <p:sldIdLst>
    <p:sldId id="256" r:id="rId2"/>
    <p:sldId id="257" r:id="rId3"/>
    <p:sldId id="263" r:id="rId4"/>
    <p:sldId id="264" r:id="rId5"/>
    <p:sldId id="258" r:id="rId6"/>
    <p:sldId id="265" r:id="rId7"/>
    <p:sldId id="266" r:id="rId8"/>
    <p:sldId id="267" r:id="rId9"/>
    <p:sldId id="268"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9" autoAdjust="0"/>
    <p:restoredTop sz="94660"/>
  </p:normalViewPr>
  <p:slideViewPr>
    <p:cSldViewPr snapToGrid="0">
      <p:cViewPr varScale="1">
        <p:scale>
          <a:sx n="90" d="100"/>
          <a:sy n="90" d="100"/>
        </p:scale>
        <p:origin x="86"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8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8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8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8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8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5F450-530A-1965-9CC0-46FE7894A4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218224-CAE1-B817-80BA-140E1C449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867098-116D-7556-105D-2D89B88B64DC}"/>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5" name="Footer Placeholder 4">
            <a:extLst>
              <a:ext uri="{FF2B5EF4-FFF2-40B4-BE49-F238E27FC236}">
                <a16:creationId xmlns:a16="http://schemas.microsoft.com/office/drawing/2014/main" id="{A1359886-E47E-E5CB-913B-86B8085508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428CDA-A316-338D-68E1-FCDB9650DDC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394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160B-6464-290B-C152-1DD48378C3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C37978-D1F0-B492-9889-ADC99D1ED1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CB446-B244-D776-89BD-76E2D5786C61}"/>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5" name="Footer Placeholder 4">
            <a:extLst>
              <a:ext uri="{FF2B5EF4-FFF2-40B4-BE49-F238E27FC236}">
                <a16:creationId xmlns:a16="http://schemas.microsoft.com/office/drawing/2014/main" id="{5816D0E2-8A27-E1B2-C104-9E71D19C99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B3630E-C961-3BF1-43CA-766376F1A36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251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6C386E-D6C2-2839-EE3C-B3C8094A1A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57CE79-940B-28CA-3A5F-63E9BE2E53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592E7E-A4A5-F15B-D14E-9814428EE070}"/>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5" name="Footer Placeholder 4">
            <a:extLst>
              <a:ext uri="{FF2B5EF4-FFF2-40B4-BE49-F238E27FC236}">
                <a16:creationId xmlns:a16="http://schemas.microsoft.com/office/drawing/2014/main" id="{51E6F754-636D-265E-48A0-1B35F729E5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44895D-06CC-5E8D-A008-171E5185628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189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E8970-9224-074B-906E-75635A6A51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94AE2-C349-2F92-DD9C-38365BF3F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668B6-97CB-C3BF-2E4F-64E3A958B5A4}"/>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5" name="Footer Placeholder 4">
            <a:extLst>
              <a:ext uri="{FF2B5EF4-FFF2-40B4-BE49-F238E27FC236}">
                <a16:creationId xmlns:a16="http://schemas.microsoft.com/office/drawing/2014/main" id="{294EBAC2-4081-0B47-8FDA-92724A59ED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2D8D5E-CA4E-D31A-C63B-BC6234F41F8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637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6551-515C-96F0-EAD1-47B2ACC75F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887E03-4050-71FC-3855-1493557258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140B70-6F73-724C-9195-1063C9BE19AF}"/>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5" name="Footer Placeholder 4">
            <a:extLst>
              <a:ext uri="{FF2B5EF4-FFF2-40B4-BE49-F238E27FC236}">
                <a16:creationId xmlns:a16="http://schemas.microsoft.com/office/drawing/2014/main" id="{8BE2A294-073D-39CB-27F1-C85F1B661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E1B689-E306-6EA5-5CC1-2682E02DB81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2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73B43-151A-8A04-BF7D-8FE7F79DD6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2BF689-8D7C-B89B-05E8-24B69C6255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EB4614-08DE-BDEC-67F1-70C04E0576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5FFF5E-485D-B040-C5DC-5E9004416F28}"/>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6" name="Footer Placeholder 5">
            <a:extLst>
              <a:ext uri="{FF2B5EF4-FFF2-40B4-BE49-F238E27FC236}">
                <a16:creationId xmlns:a16="http://schemas.microsoft.com/office/drawing/2014/main" id="{62D14CDC-4A80-A789-082C-5E171B61D7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6B189C-B768-2E4D-31D4-C8BD8E4190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7025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3BAC9-A978-0E03-50E9-7178A8593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DE8F84-78C6-7803-1255-39ED02AB4C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60F441-B1FD-0570-1FB5-F0A10A9934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0576C7-C1AE-7F79-2B40-F4964BCD60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218B2B-4192-5000-69DA-F6A6D9AB92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3CA818-74A0-35F9-D634-EB38BFFBBBAD}"/>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8" name="Footer Placeholder 7">
            <a:extLst>
              <a:ext uri="{FF2B5EF4-FFF2-40B4-BE49-F238E27FC236}">
                <a16:creationId xmlns:a16="http://schemas.microsoft.com/office/drawing/2014/main" id="{2448678B-1F92-11F2-7B23-A84B9E286A5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17F2EB2-159D-4D80-A5D1-25EB322CAAB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256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5F6C-5CF6-2410-1669-172F104660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0911B1-A7BB-9B3E-2F11-247081FDB5F0}"/>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4" name="Footer Placeholder 3">
            <a:extLst>
              <a:ext uri="{FF2B5EF4-FFF2-40B4-BE49-F238E27FC236}">
                <a16:creationId xmlns:a16="http://schemas.microsoft.com/office/drawing/2014/main" id="{448FB3CA-438D-9FF9-2A9C-4863B49DC5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AE1D2FC-B856-B6B1-6224-F2DA6717F59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182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35B1D6-2E1A-F30D-DBDC-1C9B92740EBB}"/>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3" name="Footer Placeholder 2">
            <a:extLst>
              <a:ext uri="{FF2B5EF4-FFF2-40B4-BE49-F238E27FC236}">
                <a16:creationId xmlns:a16="http://schemas.microsoft.com/office/drawing/2014/main" id="{7250B992-41CF-DD0B-43DE-3B08D41D3A5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EC5566A-0653-367D-FBC4-8957E946179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0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B0A-C3CF-6D35-D169-20AB0D31A5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9BA21-8116-AC8B-BFEA-309ACA035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C6FA91-3E24-CFF4-B79A-BD2CCBD0D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F8762-8ED7-DE04-1B22-3E7B6B68C4AE}"/>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6" name="Footer Placeholder 5">
            <a:extLst>
              <a:ext uri="{FF2B5EF4-FFF2-40B4-BE49-F238E27FC236}">
                <a16:creationId xmlns:a16="http://schemas.microsoft.com/office/drawing/2014/main" id="{8F2505ED-1B4A-38B7-C1A8-B0D304284C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6CA78B-872A-4344-906C-95CECFBECBD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252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00B5-D52A-5A8B-9B09-032EDB475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1214EC-E2B2-16F0-F745-463802A0E3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6087A5-B5A2-65F8-8DE1-73AB7516F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B70C3B-58D1-975F-B19E-920ECADFAD1A}"/>
              </a:ext>
            </a:extLst>
          </p:cNvPr>
          <p:cNvSpPr>
            <a:spLocks noGrp="1"/>
          </p:cNvSpPr>
          <p:nvPr>
            <p:ph type="dt" sz="half" idx="10"/>
          </p:nvPr>
        </p:nvSpPr>
        <p:spPr/>
        <p:txBody>
          <a:bodyPr/>
          <a:lstStyle/>
          <a:p>
            <a:fld id="{48A87A34-81AB-432B-8DAE-1953F412C126}" type="datetimeFigureOut">
              <a:rPr lang="en-US" smtClean="0"/>
              <a:t>4/4/2023</a:t>
            </a:fld>
            <a:endParaRPr lang="en-US" dirty="0"/>
          </a:p>
        </p:txBody>
      </p:sp>
      <p:sp>
        <p:nvSpPr>
          <p:cNvPr id="6" name="Footer Placeholder 5">
            <a:extLst>
              <a:ext uri="{FF2B5EF4-FFF2-40B4-BE49-F238E27FC236}">
                <a16:creationId xmlns:a16="http://schemas.microsoft.com/office/drawing/2014/main" id="{95E3BB83-E390-024C-9226-F710B9292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709A30-9898-91D1-0CA9-406EC951A79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714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CF2C1B-75AC-F6C7-23AF-CA6731C15C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315059-A0B0-8399-FB85-4ABE7C284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6B1427-58CC-8644-A762-7E55990656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t>4/4/2023</a:t>
            </a:fld>
            <a:endParaRPr lang="en-US" dirty="0"/>
          </a:p>
        </p:txBody>
      </p:sp>
      <p:sp>
        <p:nvSpPr>
          <p:cNvPr id="5" name="Footer Placeholder 4">
            <a:extLst>
              <a:ext uri="{FF2B5EF4-FFF2-40B4-BE49-F238E27FC236}">
                <a16:creationId xmlns:a16="http://schemas.microsoft.com/office/drawing/2014/main" id="{214D80D6-4B11-BE81-5BD5-45CDEF03CF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F971D20-FDD9-F09E-4E1D-014E615BDB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657436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2DBEBA0-6BE7-2E4E-95D1-511F26CD0EC6}"/>
              </a:ext>
            </a:extLst>
          </p:cNvPr>
          <p:cNvPicPr>
            <a:picLocks noChangeAspect="1"/>
          </p:cNvPicPr>
          <p:nvPr/>
        </p:nvPicPr>
        <p:blipFill>
          <a:blip r:embed="rId2"/>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1F3B431C-ABA3-432E-CE72-6744BCEE4E0F}"/>
              </a:ext>
            </a:extLst>
          </p:cNvPr>
          <p:cNvSpPr txBox="1"/>
          <p:nvPr/>
        </p:nvSpPr>
        <p:spPr>
          <a:xfrm>
            <a:off x="1557867" y="0"/>
            <a:ext cx="10634133" cy="1754326"/>
          </a:xfrm>
          <a:prstGeom prst="rect">
            <a:avLst/>
          </a:prstGeom>
          <a:noFill/>
        </p:spPr>
        <p:txBody>
          <a:bodyPr wrap="square" rtlCol="0">
            <a:spAutoFit/>
          </a:bodyPr>
          <a:lstStyle/>
          <a:p>
            <a:r>
              <a:rPr lang="en-US" sz="5400" b="1" dirty="0">
                <a:solidFill>
                  <a:srgbClr val="C00000"/>
                </a:solidFill>
              </a:rPr>
              <a:t>MAINTENANCE DEPARTMENT REPORT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FE5637D-9EBB-82E6-D8F0-7C96D436C465}"/>
              </a:ext>
            </a:extLst>
          </p:cNvPr>
          <p:cNvSpPr>
            <a:spLocks noGrp="1"/>
          </p:cNvSpPr>
          <p:nvPr>
            <p:ph type="subTitle" idx="1"/>
          </p:nvPr>
        </p:nvSpPr>
        <p:spPr>
          <a:xfrm>
            <a:off x="0" y="0"/>
            <a:ext cx="12005733" cy="6629400"/>
          </a:xfrm>
        </p:spPr>
        <p:txBody>
          <a:bodyPr/>
          <a:lstStyle/>
          <a:p>
            <a:pPr algn="l"/>
            <a:r>
              <a:rPr lang="en-US" b="1" u="sng" dirty="0">
                <a:solidFill>
                  <a:srgbClr val="002060"/>
                </a:solidFill>
              </a:rPr>
              <a:t>d) Description</a:t>
            </a:r>
          </a:p>
          <a:p>
            <a:pPr algn="l"/>
            <a:r>
              <a:rPr lang="en-US" b="1" dirty="0">
                <a:solidFill>
                  <a:schemeClr val="accent2">
                    <a:lumMod val="75000"/>
                  </a:schemeClr>
                </a:solidFill>
              </a:rPr>
              <a:t>Your maintenance report should also include a description of the maintenance activity carried out. The description should briefly summarize what was done during the maintenance task. However, it should also be detailed at the same time. Elaborate enough so that someone reading the maintenance report will understand what was done, but don’t include so much information that it becomes overwhelming.</a:t>
            </a:r>
          </a:p>
          <a:p>
            <a:pPr algn="l"/>
            <a:r>
              <a:rPr lang="en-US" b="1" u="sng" dirty="0">
                <a:solidFill>
                  <a:srgbClr val="002060"/>
                </a:solidFill>
              </a:rPr>
              <a:t>e) Pictures</a:t>
            </a:r>
          </a:p>
          <a:p>
            <a:pPr algn="l"/>
            <a:r>
              <a:rPr lang="en-US" dirty="0"/>
              <a:t> </a:t>
            </a:r>
            <a:r>
              <a:rPr lang="en-US" b="1" dirty="0">
                <a:solidFill>
                  <a:schemeClr val="accent5">
                    <a:lumMod val="50000"/>
                  </a:schemeClr>
                </a:solidFill>
              </a:rPr>
              <a:t>Images can also be a valuable addition to your maintenance report. They can help document the condition of equipment before and after maintenance activities have been carried out. At the same time, pictures also prove that the maintenance task was actually completed</a:t>
            </a:r>
            <a:r>
              <a:rPr lang="en-US" dirty="0"/>
              <a:t>.</a:t>
            </a:r>
          </a:p>
          <a:p>
            <a:pPr algn="l"/>
            <a:r>
              <a:rPr lang="en-US" b="1" u="sng" dirty="0">
                <a:solidFill>
                  <a:srgbClr val="002060"/>
                </a:solidFill>
              </a:rPr>
              <a:t>f) Signature</a:t>
            </a:r>
          </a:p>
          <a:p>
            <a:pPr algn="l"/>
            <a:r>
              <a:rPr lang="en-US" b="1" dirty="0">
                <a:solidFill>
                  <a:schemeClr val="accent6">
                    <a:lumMod val="50000"/>
                  </a:schemeClr>
                </a:solidFill>
              </a:rPr>
              <a:t>The last thing to include in your maintenance report is a signature from the maintenance manager or engineer who completed the task. This will help to ensure that the maintenance report is accurate and complete.</a:t>
            </a:r>
          </a:p>
          <a:p>
            <a:pPr algn="l"/>
            <a:endParaRPr lang="en-US" dirty="0"/>
          </a:p>
        </p:txBody>
      </p:sp>
    </p:spTree>
    <p:extLst>
      <p:ext uri="{BB962C8B-B14F-4D97-AF65-F5344CB8AC3E}">
        <p14:creationId xmlns:p14="http://schemas.microsoft.com/office/powerpoint/2010/main" val="3797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E78304A-7C60-74E5-2BED-96731424B6C2}"/>
              </a:ext>
            </a:extLst>
          </p:cNvPr>
          <p:cNvSpPr>
            <a:spLocks noGrp="1"/>
          </p:cNvSpPr>
          <p:nvPr>
            <p:ph type="subTitle" idx="1"/>
          </p:nvPr>
        </p:nvSpPr>
        <p:spPr>
          <a:xfrm>
            <a:off x="84667" y="84667"/>
            <a:ext cx="12014200" cy="6773333"/>
          </a:xfrm>
        </p:spPr>
        <p:txBody>
          <a:bodyPr/>
          <a:lstStyle/>
          <a:p>
            <a:pPr algn="l"/>
            <a:r>
              <a:rPr lang="en-US" b="1" dirty="0">
                <a:solidFill>
                  <a:srgbClr val="C00000"/>
                </a:solidFill>
              </a:rPr>
              <a:t>BENEFITS OF USING A MAINTENANCE REPORT</a:t>
            </a:r>
          </a:p>
          <a:p>
            <a:pPr marL="342900" indent="-342900" algn="l">
              <a:buFont typeface="Arial" panose="020B0604020202020204" pitchFamily="34" charset="0"/>
              <a:buChar char="•"/>
            </a:pPr>
            <a:r>
              <a:rPr lang="en-US" dirty="0"/>
              <a:t> </a:t>
            </a:r>
            <a:r>
              <a:rPr lang="en-US" sz="2800" b="1" dirty="0">
                <a:solidFill>
                  <a:srgbClr val="00B0F0"/>
                </a:solidFill>
              </a:rPr>
              <a:t>Assists in maintaining reliability</a:t>
            </a:r>
          </a:p>
          <a:p>
            <a:pPr marL="342900" indent="-342900" algn="l">
              <a:buFont typeface="Arial" panose="020B0604020202020204" pitchFamily="34" charset="0"/>
              <a:buChar char="•"/>
            </a:pPr>
            <a:r>
              <a:rPr lang="en-US" sz="2800" b="1" dirty="0">
                <a:solidFill>
                  <a:srgbClr val="00B0F0"/>
                </a:solidFill>
              </a:rPr>
              <a:t>Improves maintenance planning</a:t>
            </a:r>
          </a:p>
          <a:p>
            <a:pPr marL="342900" indent="-342900" algn="l">
              <a:buFont typeface="Arial" panose="020B0604020202020204" pitchFamily="34" charset="0"/>
              <a:buChar char="•"/>
            </a:pPr>
            <a:r>
              <a:rPr lang="en-US" sz="2800" b="1" dirty="0">
                <a:solidFill>
                  <a:srgbClr val="00B0F0"/>
                </a:solidFill>
              </a:rPr>
              <a:t>Good recordkeeping</a:t>
            </a:r>
          </a:p>
          <a:p>
            <a:pPr marL="342900" indent="-342900" algn="l">
              <a:buFont typeface="Arial" panose="020B0604020202020204" pitchFamily="34" charset="0"/>
              <a:buChar char="•"/>
            </a:pPr>
            <a:r>
              <a:rPr lang="en-US" sz="2800" b="1" dirty="0">
                <a:solidFill>
                  <a:srgbClr val="00B0F0"/>
                </a:solidFill>
              </a:rPr>
              <a:t>Prevents unexpected breakdowns</a:t>
            </a:r>
          </a:p>
          <a:p>
            <a:pPr marL="342900" indent="-342900" algn="l">
              <a:buFont typeface="Arial" panose="020B0604020202020204" pitchFamily="34" charset="0"/>
              <a:buChar char="•"/>
            </a:pPr>
            <a:r>
              <a:rPr lang="en-US" sz="2800" b="1" dirty="0">
                <a:solidFill>
                  <a:srgbClr val="00B0F0"/>
                </a:solidFill>
              </a:rPr>
              <a:t>Helps to achieve maintenance goals</a:t>
            </a:r>
          </a:p>
          <a:p>
            <a:pPr marL="342900" indent="-342900" algn="l">
              <a:buFont typeface="Arial" panose="020B0604020202020204" pitchFamily="34" charset="0"/>
              <a:buChar char="•"/>
            </a:pPr>
            <a:r>
              <a:rPr lang="en-US" sz="2800" b="1" dirty="0">
                <a:solidFill>
                  <a:srgbClr val="00B0F0"/>
                </a:solidFill>
              </a:rPr>
              <a:t>Saves time and money</a:t>
            </a:r>
          </a:p>
          <a:p>
            <a:pPr algn="l"/>
            <a:endParaRPr lang="en-US" dirty="0"/>
          </a:p>
          <a:p>
            <a:pPr algn="l"/>
            <a:r>
              <a:rPr lang="en-US" b="1" dirty="0">
                <a:solidFill>
                  <a:srgbClr val="C00000"/>
                </a:solidFill>
              </a:rPr>
              <a:t>HOW TO CREATE A MAINTENANCE REPORT FORM</a:t>
            </a:r>
          </a:p>
          <a:p>
            <a:pPr algn="l"/>
            <a:r>
              <a:rPr lang="en-US" dirty="0"/>
              <a:t> </a:t>
            </a:r>
            <a:r>
              <a:rPr lang="en-US" sz="2800" b="1" dirty="0">
                <a:solidFill>
                  <a:srgbClr val="FFC000"/>
                </a:solidFill>
              </a:rPr>
              <a:t>creating a maintenance report will depend on several factors, such as the size of your company, the type of maintenance tasks being carried out, and the frequency of maintenance. However, they all serve one purpose to keep an accurate record of maintenance activities.</a:t>
            </a:r>
          </a:p>
        </p:txBody>
      </p:sp>
    </p:spTree>
    <p:extLst>
      <p:ext uri="{BB962C8B-B14F-4D97-AF65-F5344CB8AC3E}">
        <p14:creationId xmlns:p14="http://schemas.microsoft.com/office/powerpoint/2010/main" val="124402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A6FF62-6C19-324D-7D9C-E07FE90E5581}"/>
              </a:ext>
            </a:extLst>
          </p:cNvPr>
          <p:cNvSpPr>
            <a:spLocks noGrp="1"/>
          </p:cNvSpPr>
          <p:nvPr>
            <p:ph type="subTitle" idx="1"/>
          </p:nvPr>
        </p:nvSpPr>
        <p:spPr>
          <a:xfrm>
            <a:off x="76200" y="135467"/>
            <a:ext cx="12048067" cy="6637866"/>
          </a:xfrm>
        </p:spPr>
        <p:txBody>
          <a:bodyPr/>
          <a:lstStyle/>
          <a:p>
            <a:pPr marL="457200" indent="-457200" algn="l">
              <a:buFont typeface="+mj-lt"/>
              <a:buAutoNum type="arabicPeriod"/>
            </a:pPr>
            <a:r>
              <a:rPr lang="en-US" sz="2800" b="1" dirty="0">
                <a:solidFill>
                  <a:srgbClr val="7030A0"/>
                </a:solidFill>
              </a:rPr>
              <a:t>Choose a reporting format</a:t>
            </a:r>
          </a:p>
          <a:p>
            <a:pPr marL="457200" indent="-457200" algn="l">
              <a:buFont typeface="+mj-lt"/>
              <a:buAutoNum type="arabicPeriod"/>
            </a:pPr>
            <a:r>
              <a:rPr lang="en-US" sz="2800" b="1" dirty="0">
                <a:solidFill>
                  <a:srgbClr val="7030A0"/>
                </a:solidFill>
              </a:rPr>
              <a:t>Identify the elements that should be included</a:t>
            </a:r>
          </a:p>
          <a:p>
            <a:pPr marL="457200" indent="-457200" algn="l">
              <a:buFont typeface="+mj-lt"/>
              <a:buAutoNum type="arabicPeriod"/>
            </a:pPr>
            <a:r>
              <a:rPr lang="en-US" sz="2800" b="1" dirty="0">
                <a:solidFill>
                  <a:srgbClr val="7030A0"/>
                </a:solidFill>
              </a:rPr>
              <a:t>Create the report</a:t>
            </a:r>
          </a:p>
          <a:p>
            <a:pPr marL="457200" indent="-457200" algn="l">
              <a:buFont typeface="+mj-lt"/>
              <a:buAutoNum type="arabicPeriod"/>
            </a:pPr>
            <a:r>
              <a:rPr lang="en-US" sz="2800" b="1" dirty="0">
                <a:solidFill>
                  <a:srgbClr val="7030A0"/>
                </a:solidFill>
              </a:rPr>
              <a:t>Review the report</a:t>
            </a:r>
          </a:p>
          <a:p>
            <a:pPr marL="457200" indent="-457200" algn="l">
              <a:buFont typeface="+mj-lt"/>
              <a:buAutoNum type="arabicPeriod"/>
            </a:pPr>
            <a:endParaRPr lang="en-US" dirty="0"/>
          </a:p>
          <a:p>
            <a:pPr algn="l"/>
            <a:endParaRPr lang="en-US" dirty="0"/>
          </a:p>
        </p:txBody>
      </p:sp>
      <p:pic>
        <p:nvPicPr>
          <p:cNvPr id="4" name="Picture 3">
            <a:extLst>
              <a:ext uri="{FF2B5EF4-FFF2-40B4-BE49-F238E27FC236}">
                <a16:creationId xmlns:a16="http://schemas.microsoft.com/office/drawing/2014/main" id="{07AECC34-1358-41D2-A141-85043718A2CA}"/>
              </a:ext>
            </a:extLst>
          </p:cNvPr>
          <p:cNvPicPr>
            <a:picLocks noChangeAspect="1"/>
          </p:cNvPicPr>
          <p:nvPr/>
        </p:nvPicPr>
        <p:blipFill>
          <a:blip r:embed="rId2"/>
          <a:stretch>
            <a:fillRect/>
          </a:stretch>
        </p:blipFill>
        <p:spPr>
          <a:xfrm>
            <a:off x="67733" y="2394073"/>
            <a:ext cx="11287655" cy="4045884"/>
          </a:xfrm>
          <a:prstGeom prst="rect">
            <a:avLst/>
          </a:prstGeom>
        </p:spPr>
      </p:pic>
    </p:spTree>
    <p:extLst>
      <p:ext uri="{BB962C8B-B14F-4D97-AF65-F5344CB8AC3E}">
        <p14:creationId xmlns:p14="http://schemas.microsoft.com/office/powerpoint/2010/main" val="369589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BE6CF4-AB23-426D-A519-91A3B810D39C}"/>
              </a:ext>
            </a:extLst>
          </p:cNvPr>
          <p:cNvSpPr>
            <a:spLocks noGrp="1"/>
          </p:cNvSpPr>
          <p:nvPr>
            <p:ph type="subTitle" idx="1"/>
          </p:nvPr>
        </p:nvSpPr>
        <p:spPr>
          <a:xfrm>
            <a:off x="101600" y="186266"/>
            <a:ext cx="11946467" cy="6570133"/>
          </a:xfrm>
        </p:spPr>
        <p:txBody>
          <a:bodyPr/>
          <a:lstStyle/>
          <a:p>
            <a:r>
              <a:rPr lang="en-US" b="1" dirty="0">
                <a:solidFill>
                  <a:srgbClr val="C00000"/>
                </a:solidFill>
              </a:rPr>
              <a:t>CONCLUSIONS</a:t>
            </a:r>
          </a:p>
          <a:p>
            <a:r>
              <a:rPr lang="en-US" sz="3600" b="1" dirty="0">
                <a:solidFill>
                  <a:srgbClr val="00B050"/>
                </a:solidFill>
              </a:rPr>
              <a:t>Maintenance management is a key part of keeping teams productive. By ensuring that equipment is well-maintained, resources are used effectively, and everyone is working towards a common goal, maintenance management can help to improve a team's productivity.</a:t>
            </a:r>
          </a:p>
        </p:txBody>
      </p:sp>
    </p:spTree>
    <p:extLst>
      <p:ext uri="{BB962C8B-B14F-4D97-AF65-F5344CB8AC3E}">
        <p14:creationId xmlns:p14="http://schemas.microsoft.com/office/powerpoint/2010/main" val="250653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itle 1"/>
          <p:cNvSpPr>
            <a:spLocks noGrp="1"/>
          </p:cNvSpPr>
          <p:nvPr>
            <p:ph type="title"/>
          </p:nvPr>
        </p:nvSpPr>
        <p:spPr>
          <a:xfrm>
            <a:off x="1111691" y="327514"/>
            <a:ext cx="9905998" cy="1478570"/>
          </a:xfrm>
        </p:spPr>
        <p:txBody>
          <a:bodyPr>
            <a:normAutofit/>
          </a:bodyPr>
          <a:lstStyle/>
          <a:p>
            <a:r>
              <a:rPr lang="en-IN" sz="4000" b="1" dirty="0">
                <a:solidFill>
                  <a:srgbClr val="C00000"/>
                </a:solidFill>
              </a:rPr>
              <a:t>Maintenance department report</a:t>
            </a:r>
            <a:endParaRPr lang="en-US" sz="4000" b="1" dirty="0">
              <a:solidFill>
                <a:srgbClr val="C00000"/>
              </a:solidFill>
            </a:endParaRPr>
          </a:p>
        </p:txBody>
      </p:sp>
      <p:sp>
        <p:nvSpPr>
          <p:cNvPr id="1048684" name="Content Placeholder 2"/>
          <p:cNvSpPr>
            <a:spLocks noGrp="1"/>
          </p:cNvSpPr>
          <p:nvPr>
            <p:ph idx="1"/>
          </p:nvPr>
        </p:nvSpPr>
        <p:spPr/>
        <p:txBody>
          <a:bodyPr>
            <a:normAutofit/>
          </a:bodyPr>
          <a:lstStyle/>
          <a:p>
            <a:r>
              <a:rPr lang="en-IN" sz="3200" b="0" i="0" dirty="0">
                <a:solidFill>
                  <a:srgbClr val="010101"/>
                </a:solidFill>
                <a:effectLst/>
                <a:latin typeface="Gotham"/>
              </a:rPr>
              <a:t>A maintenance report is a document that holds specific data about inspections and tasks as well as their effects on overall maintenance operations. You use them to gain visibility on your operations, which you can then leverage into better decision-making. </a:t>
            </a:r>
          </a:p>
          <a:p>
            <a:endParaRPr lang="en-IN" sz="3200" dirty="0">
              <a:solidFill>
                <a:srgbClr val="010101"/>
              </a:solidFill>
              <a:latin typeface="Gotham"/>
            </a:endParaRPr>
          </a:p>
          <a:p>
            <a:pPr marL="0" indent="0">
              <a:buNone/>
            </a:pP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F64A12-C824-01F3-1F7A-B2293D1AC4D3}"/>
              </a:ext>
            </a:extLst>
          </p:cNvPr>
          <p:cNvPicPr>
            <a:picLocks noChangeAspect="1"/>
          </p:cNvPicPr>
          <p:nvPr/>
        </p:nvPicPr>
        <p:blipFill>
          <a:blip r:embed="rId2"/>
          <a:stretch>
            <a:fillRect/>
          </a:stretch>
        </p:blipFill>
        <p:spPr>
          <a:xfrm>
            <a:off x="246672" y="0"/>
            <a:ext cx="11698655" cy="6602078"/>
          </a:xfrm>
          <a:prstGeom prst="rect">
            <a:avLst/>
          </a:prstGeom>
        </p:spPr>
      </p:pic>
    </p:spTree>
    <p:extLst>
      <p:ext uri="{BB962C8B-B14F-4D97-AF65-F5344CB8AC3E}">
        <p14:creationId xmlns:p14="http://schemas.microsoft.com/office/powerpoint/2010/main" val="14453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682DA-681D-1000-3EA7-F8FA1E721DF5}"/>
              </a:ext>
            </a:extLst>
          </p:cNvPr>
          <p:cNvSpPr>
            <a:spLocks noGrp="1"/>
          </p:cNvSpPr>
          <p:nvPr>
            <p:ph type="ctrTitle"/>
          </p:nvPr>
        </p:nvSpPr>
        <p:spPr>
          <a:xfrm>
            <a:off x="0" y="1"/>
            <a:ext cx="12192000" cy="967154"/>
          </a:xfrm>
        </p:spPr>
        <p:txBody>
          <a:bodyPr>
            <a:normAutofit/>
          </a:bodyPr>
          <a:lstStyle/>
          <a:p>
            <a:r>
              <a:rPr lang="en-US" sz="3600" b="1" dirty="0">
                <a:solidFill>
                  <a:srgbClr val="C00000"/>
                </a:solidFill>
              </a:rPr>
              <a:t>1) UNPLANNED MAINTENANCE</a:t>
            </a:r>
          </a:p>
        </p:txBody>
      </p:sp>
      <p:sp>
        <p:nvSpPr>
          <p:cNvPr id="3" name="Subtitle 2">
            <a:extLst>
              <a:ext uri="{FF2B5EF4-FFF2-40B4-BE49-F238E27FC236}">
                <a16:creationId xmlns:a16="http://schemas.microsoft.com/office/drawing/2014/main" id="{D04948E9-DC0E-CFD9-A08A-621BF912A960}"/>
              </a:ext>
            </a:extLst>
          </p:cNvPr>
          <p:cNvSpPr>
            <a:spLocks noGrp="1"/>
          </p:cNvSpPr>
          <p:nvPr>
            <p:ph type="subTitle" idx="1"/>
          </p:nvPr>
        </p:nvSpPr>
        <p:spPr>
          <a:xfrm>
            <a:off x="205154" y="1090247"/>
            <a:ext cx="12010292" cy="5451231"/>
          </a:xfrm>
        </p:spPr>
        <p:txBody>
          <a:bodyPr>
            <a:normAutofit lnSpcReduction="10000"/>
          </a:bodyPr>
          <a:lstStyle/>
          <a:p>
            <a:r>
              <a:rPr lang="en-US" sz="4400" b="1" dirty="0">
                <a:solidFill>
                  <a:srgbClr val="7030A0"/>
                </a:solidFill>
              </a:rPr>
              <a:t> Unplanned maintenance is maintenance that is carried out unexpectedly, without a formal schedule. This type of maintenance is usually the result of an unexpected breakdown.</a:t>
            </a:r>
            <a:endParaRPr lang="en-US" sz="4300" b="1" dirty="0">
              <a:solidFill>
                <a:srgbClr val="002060"/>
              </a:solidFill>
            </a:endParaRPr>
          </a:p>
          <a:p>
            <a:r>
              <a:rPr lang="en-US" sz="3900" dirty="0">
                <a:solidFill>
                  <a:srgbClr val="C00000"/>
                </a:solidFill>
              </a:rPr>
              <a:t>2) PLANNED MAINTENANCE</a:t>
            </a:r>
          </a:p>
          <a:p>
            <a:r>
              <a:rPr lang="en-US" sz="3300" dirty="0">
                <a:solidFill>
                  <a:srgbClr val="002060"/>
                </a:solidFill>
              </a:rPr>
              <a:t> </a:t>
            </a:r>
            <a:r>
              <a:rPr lang="en-US" sz="3300" b="1" dirty="0">
                <a:solidFill>
                  <a:srgbClr val="002060"/>
                </a:solidFill>
              </a:rPr>
              <a:t>Planned maintenance refers to any maintenance activity that is planned, documented, and scheduled. The aim of planned maintenance is to reduce downtime by having all necessary resources on hand, such as </a:t>
            </a:r>
            <a:r>
              <a:rPr lang="en-US" sz="3300" b="1" dirty="0" err="1">
                <a:solidFill>
                  <a:srgbClr val="002060"/>
                </a:solidFill>
              </a:rPr>
              <a:t>labour</a:t>
            </a:r>
            <a:r>
              <a:rPr lang="en-US" sz="3300" b="1" dirty="0">
                <a:solidFill>
                  <a:srgbClr val="002060"/>
                </a:solidFill>
              </a:rPr>
              <a:t> and parts, and a strategy to use these resources.</a:t>
            </a:r>
          </a:p>
        </p:txBody>
      </p:sp>
    </p:spTree>
    <p:extLst>
      <p:ext uri="{BB962C8B-B14F-4D97-AF65-F5344CB8AC3E}">
        <p14:creationId xmlns:p14="http://schemas.microsoft.com/office/powerpoint/2010/main" val="178773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itle 1"/>
          <p:cNvSpPr>
            <a:spLocks noGrp="1"/>
          </p:cNvSpPr>
          <p:nvPr>
            <p:ph type="title"/>
          </p:nvPr>
        </p:nvSpPr>
        <p:spPr>
          <a:xfrm>
            <a:off x="74815" y="44939"/>
            <a:ext cx="10324203" cy="996461"/>
          </a:xfrm>
        </p:spPr>
        <p:txBody>
          <a:bodyPr>
            <a:normAutofit/>
          </a:bodyPr>
          <a:lstStyle/>
          <a:p>
            <a:r>
              <a:rPr lang="en-US" b="1" dirty="0">
                <a:solidFill>
                  <a:srgbClr val="FF0000"/>
                </a:solidFill>
              </a:rPr>
              <a:t>TYPES OF MAINTENANCE</a:t>
            </a:r>
          </a:p>
        </p:txBody>
      </p:sp>
      <p:sp>
        <p:nvSpPr>
          <p:cNvPr id="1048686" name="Content Placeholder 2"/>
          <p:cNvSpPr>
            <a:spLocks noGrp="1"/>
          </p:cNvSpPr>
          <p:nvPr>
            <p:ph idx="1"/>
          </p:nvPr>
        </p:nvSpPr>
        <p:spPr>
          <a:xfrm>
            <a:off x="74815" y="806335"/>
            <a:ext cx="11601797" cy="5810597"/>
          </a:xfrm>
        </p:spPr>
        <p:txBody>
          <a:bodyPr>
            <a:normAutofit fontScale="95833"/>
          </a:bodyPr>
          <a:lstStyle/>
          <a:p>
            <a:pPr marL="0" indent="0">
              <a:buNone/>
            </a:pPr>
            <a:r>
              <a:rPr lang="en-US" sz="2800" dirty="0">
                <a:solidFill>
                  <a:srgbClr val="C00000"/>
                </a:solidFill>
              </a:rPr>
              <a:t>a</a:t>
            </a:r>
            <a:r>
              <a:rPr lang="en-US" sz="2800" b="1" dirty="0">
                <a:solidFill>
                  <a:srgbClr val="C00000"/>
                </a:solidFill>
              </a:rPr>
              <a:t>) PREVENTIVE MAINTENANCE</a:t>
            </a:r>
          </a:p>
          <a:p>
            <a:pPr marL="0" indent="0">
              <a:buNone/>
            </a:pPr>
            <a:r>
              <a:rPr lang="en-US" sz="2900" b="1" dirty="0">
                <a:solidFill>
                  <a:srgbClr val="002060"/>
                </a:solidFill>
              </a:rPr>
              <a:t>      The preventive maintenance is a schedule of planned maintenance actions aimed at the prevention of breakdowns and failures. The primary goal of preventive maintenance is to prevent the failure of equipment before it actually occurs. It is designed to preserve and enhance equipment reliability by replacing worn components before they actually fail.</a:t>
            </a:r>
          </a:p>
          <a:p>
            <a:pPr marL="0" indent="0">
              <a:buNone/>
            </a:pPr>
            <a:r>
              <a:rPr lang="en-US" dirty="0">
                <a:solidFill>
                  <a:srgbClr val="C00000"/>
                </a:solidFill>
              </a:rPr>
              <a:t>b</a:t>
            </a:r>
            <a:r>
              <a:rPr lang="en-US" b="1" dirty="0">
                <a:solidFill>
                  <a:srgbClr val="C00000"/>
                </a:solidFill>
              </a:rPr>
              <a:t>)  </a:t>
            </a:r>
            <a:r>
              <a:rPr lang="en-US" sz="3200" b="1" dirty="0">
                <a:solidFill>
                  <a:srgbClr val="C00000"/>
                </a:solidFill>
              </a:rPr>
              <a:t>CORRECTIVE MAINTENANCE</a:t>
            </a:r>
          </a:p>
          <a:p>
            <a:pPr marL="0" indent="0">
              <a:buNone/>
            </a:pPr>
            <a:r>
              <a:rPr lang="en-US" sz="2500" dirty="0">
                <a:solidFill>
                  <a:schemeClr val="bg1"/>
                </a:solidFill>
              </a:rPr>
              <a:t>      </a:t>
            </a:r>
            <a:r>
              <a:rPr lang="en-US" sz="2500" b="1" dirty="0"/>
              <a:t>  </a:t>
            </a:r>
            <a:r>
              <a:rPr lang="en-US" sz="2900" b="1" dirty="0">
                <a:solidFill>
                  <a:srgbClr val="002060"/>
                </a:solidFill>
              </a:rPr>
              <a:t>Corrective maintenance occurs when a maintenance technician discovers a problem while completing a preventive maintenance inspection, general, or emergency work order.</a:t>
            </a:r>
          </a:p>
          <a:p>
            <a:pPr marL="0" indent="0">
              <a:buNone/>
            </a:pPr>
            <a:r>
              <a:rPr lang="en-US" sz="2900" b="1" dirty="0">
                <a:solidFill>
                  <a:srgbClr val="002060"/>
                </a:solidFill>
              </a:rPr>
              <a:t>Corrective maintenance identifies, isolates,  and rectifies a fault so that the equipment, machine, or system can be restored to its original condition</a:t>
            </a:r>
            <a:r>
              <a:rPr lang="en-US" sz="2900" b="1"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70F5-11E5-EB6B-8D16-8D0F9DDCD15C}"/>
              </a:ext>
            </a:extLst>
          </p:cNvPr>
          <p:cNvSpPr>
            <a:spLocks noGrp="1"/>
          </p:cNvSpPr>
          <p:nvPr>
            <p:ph type="ctrTitle"/>
          </p:nvPr>
        </p:nvSpPr>
        <p:spPr>
          <a:xfrm>
            <a:off x="8467" y="25400"/>
            <a:ext cx="3877734" cy="474133"/>
          </a:xfrm>
        </p:spPr>
        <p:txBody>
          <a:bodyPr>
            <a:noAutofit/>
          </a:bodyPr>
          <a:lstStyle/>
          <a:p>
            <a:r>
              <a:rPr lang="en-US" sz="2800" b="1" dirty="0">
                <a:solidFill>
                  <a:srgbClr val="FF0000"/>
                </a:solidFill>
              </a:rPr>
              <a:t>TYPES OF MAINTENANCE</a:t>
            </a:r>
          </a:p>
        </p:txBody>
      </p:sp>
      <p:sp>
        <p:nvSpPr>
          <p:cNvPr id="3" name="Subtitle 2">
            <a:extLst>
              <a:ext uri="{FF2B5EF4-FFF2-40B4-BE49-F238E27FC236}">
                <a16:creationId xmlns:a16="http://schemas.microsoft.com/office/drawing/2014/main" id="{8A0270AA-259A-432D-5D18-78BCEE672E1B}"/>
              </a:ext>
            </a:extLst>
          </p:cNvPr>
          <p:cNvSpPr>
            <a:spLocks noGrp="1"/>
          </p:cNvSpPr>
          <p:nvPr>
            <p:ph type="subTitle" idx="1"/>
          </p:nvPr>
        </p:nvSpPr>
        <p:spPr>
          <a:xfrm>
            <a:off x="0" y="508001"/>
            <a:ext cx="12098866" cy="6349999"/>
          </a:xfrm>
        </p:spPr>
        <p:txBody>
          <a:bodyPr>
            <a:normAutofit/>
          </a:bodyPr>
          <a:lstStyle/>
          <a:p>
            <a:pPr algn="l"/>
            <a:r>
              <a:rPr lang="en-US" sz="2800" dirty="0">
                <a:solidFill>
                  <a:srgbClr val="C00000"/>
                </a:solidFill>
              </a:rPr>
              <a:t>C) </a:t>
            </a:r>
            <a:r>
              <a:rPr lang="en-US" sz="2800" b="1" dirty="0">
                <a:solidFill>
                  <a:srgbClr val="C00000"/>
                </a:solidFill>
              </a:rPr>
              <a:t>PREDICTIVE MAINTENANCE </a:t>
            </a:r>
          </a:p>
          <a:p>
            <a:pPr algn="l"/>
            <a:r>
              <a:rPr lang="en-US" sz="3200" b="1" dirty="0"/>
              <a:t>        </a:t>
            </a:r>
            <a:r>
              <a:rPr lang="en-US" sz="3200" b="1" dirty="0">
                <a:solidFill>
                  <a:srgbClr val="002060"/>
                </a:solidFill>
              </a:rPr>
              <a:t>Predictive maintenance is a technique for doing maintenance by changing components based mostly on predictions utilizing a instrument. The point is that if the preventive methodology is barely based mostly on the schedule, then the predictive methodology relies on the results of the measurement.</a:t>
            </a:r>
          </a:p>
          <a:p>
            <a:pPr algn="l"/>
            <a:endParaRPr lang="en-US" sz="3200" b="1" dirty="0"/>
          </a:p>
          <a:p>
            <a:pPr algn="l"/>
            <a:r>
              <a:rPr lang="en-US" sz="2800" b="1" dirty="0">
                <a:solidFill>
                  <a:srgbClr val="C00000"/>
                </a:solidFill>
              </a:rPr>
              <a:t>D) PROACTIVE MAINTENANCE</a:t>
            </a:r>
          </a:p>
          <a:p>
            <a:pPr algn="l"/>
            <a:r>
              <a:rPr lang="en-US" sz="3200" b="1" dirty="0"/>
              <a:t>        </a:t>
            </a:r>
            <a:r>
              <a:rPr lang="en-US" sz="3200" b="1" dirty="0">
                <a:solidFill>
                  <a:srgbClr val="002060"/>
                </a:solidFill>
              </a:rPr>
              <a:t>Proactive maintenance is a maintenance strategy that aims to identify and fix the reasons for equipment failure before it happens. The goal of proactive maintenance is to increase asset reliability and reduce the risk of downtime. Wear and tear is a normal part of equipment lifecycles.</a:t>
            </a:r>
          </a:p>
        </p:txBody>
      </p:sp>
    </p:spTree>
    <p:extLst>
      <p:ext uri="{BB962C8B-B14F-4D97-AF65-F5344CB8AC3E}">
        <p14:creationId xmlns:p14="http://schemas.microsoft.com/office/powerpoint/2010/main" val="108927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6158-47B0-F65D-E710-5CB0472BFA83}"/>
              </a:ext>
            </a:extLst>
          </p:cNvPr>
          <p:cNvSpPr>
            <a:spLocks noGrp="1"/>
          </p:cNvSpPr>
          <p:nvPr>
            <p:ph type="ctrTitle"/>
          </p:nvPr>
        </p:nvSpPr>
        <p:spPr>
          <a:xfrm>
            <a:off x="0" y="0"/>
            <a:ext cx="12192000" cy="635000"/>
          </a:xfrm>
        </p:spPr>
        <p:txBody>
          <a:bodyPr>
            <a:normAutofit/>
          </a:bodyPr>
          <a:lstStyle/>
          <a:p>
            <a:pPr algn="l"/>
            <a:r>
              <a:rPr lang="en-US" sz="3600" dirty="0">
                <a:solidFill>
                  <a:srgbClr val="FF0000"/>
                </a:solidFill>
              </a:rPr>
              <a:t>TYPES OF MAINTENANCE</a:t>
            </a:r>
          </a:p>
        </p:txBody>
      </p:sp>
      <p:sp>
        <p:nvSpPr>
          <p:cNvPr id="3" name="Subtitle 2">
            <a:extLst>
              <a:ext uri="{FF2B5EF4-FFF2-40B4-BE49-F238E27FC236}">
                <a16:creationId xmlns:a16="http://schemas.microsoft.com/office/drawing/2014/main" id="{76330F5A-55C6-0D82-B90E-01AE196D5D4D}"/>
              </a:ext>
            </a:extLst>
          </p:cNvPr>
          <p:cNvSpPr>
            <a:spLocks noGrp="1"/>
          </p:cNvSpPr>
          <p:nvPr>
            <p:ph type="subTitle" idx="1"/>
          </p:nvPr>
        </p:nvSpPr>
        <p:spPr>
          <a:xfrm>
            <a:off x="135467" y="1266744"/>
            <a:ext cx="12192000" cy="6260123"/>
          </a:xfrm>
        </p:spPr>
        <p:txBody>
          <a:bodyPr>
            <a:normAutofit/>
          </a:bodyPr>
          <a:lstStyle/>
          <a:p>
            <a:pPr marL="514350" indent="-514350" algn="l">
              <a:buAutoNum type="alphaUcParenR"/>
            </a:pPr>
            <a:r>
              <a:rPr lang="en-US" sz="3200" b="1" dirty="0">
                <a:solidFill>
                  <a:srgbClr val="C00000"/>
                </a:solidFill>
              </a:rPr>
              <a:t>BREAKDOWN MAINTENANCE</a:t>
            </a:r>
          </a:p>
          <a:p>
            <a:pPr algn="l"/>
            <a:r>
              <a:rPr lang="en-US" sz="3200" b="1" dirty="0">
                <a:solidFill>
                  <a:srgbClr val="7030A0"/>
                </a:solidFill>
              </a:rPr>
              <a:t>         Breakdown maintenance is maintenance performed on equipment that has broken down and is unusable. It is based on a breakdown maintenance trigger. It may be either planned or unplanned.</a:t>
            </a:r>
          </a:p>
          <a:p>
            <a:pPr algn="l"/>
            <a:endParaRPr lang="en-US" sz="3200" b="1" dirty="0"/>
          </a:p>
        </p:txBody>
      </p:sp>
    </p:spTree>
    <p:extLst>
      <p:ext uri="{BB962C8B-B14F-4D97-AF65-F5344CB8AC3E}">
        <p14:creationId xmlns:p14="http://schemas.microsoft.com/office/powerpoint/2010/main" val="206544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1358-A6BA-1600-CA00-946EEFDD8638}"/>
              </a:ext>
            </a:extLst>
          </p:cNvPr>
          <p:cNvSpPr>
            <a:spLocks noGrp="1"/>
          </p:cNvSpPr>
          <p:nvPr>
            <p:ph type="ctrTitle"/>
          </p:nvPr>
        </p:nvSpPr>
        <p:spPr>
          <a:xfrm>
            <a:off x="0" y="1"/>
            <a:ext cx="12004431" cy="635000"/>
          </a:xfrm>
        </p:spPr>
        <p:txBody>
          <a:bodyPr>
            <a:normAutofit fontScale="90000"/>
          </a:bodyPr>
          <a:lstStyle/>
          <a:p>
            <a:pPr algn="l"/>
            <a:r>
              <a:rPr lang="en-US" b="1" u="sng" dirty="0">
                <a:solidFill>
                  <a:srgbClr val="C00000"/>
                </a:solidFill>
              </a:rPr>
              <a:t>Importance of maintenance report</a:t>
            </a:r>
          </a:p>
        </p:txBody>
      </p:sp>
      <p:sp>
        <p:nvSpPr>
          <p:cNvPr id="3" name="Subtitle 2">
            <a:extLst>
              <a:ext uri="{FF2B5EF4-FFF2-40B4-BE49-F238E27FC236}">
                <a16:creationId xmlns:a16="http://schemas.microsoft.com/office/drawing/2014/main" id="{00504C6D-ACB9-095E-E07D-FC1CCC217270}"/>
              </a:ext>
            </a:extLst>
          </p:cNvPr>
          <p:cNvSpPr>
            <a:spLocks noGrp="1"/>
          </p:cNvSpPr>
          <p:nvPr>
            <p:ph type="subTitle" idx="1"/>
          </p:nvPr>
        </p:nvSpPr>
        <p:spPr>
          <a:xfrm>
            <a:off x="215249" y="795867"/>
            <a:ext cx="11761502" cy="6256866"/>
          </a:xfrm>
        </p:spPr>
        <p:txBody>
          <a:bodyPr>
            <a:normAutofit/>
          </a:bodyPr>
          <a:lstStyle/>
          <a:p>
            <a:pPr algn="l"/>
            <a:r>
              <a:rPr lang="en-US" b="1" dirty="0">
                <a:solidFill>
                  <a:srgbClr val="0070C0"/>
                </a:solidFill>
              </a:rPr>
              <a:t>1</a:t>
            </a:r>
            <a:r>
              <a:rPr lang="en-US" sz="2800" b="1" dirty="0">
                <a:solidFill>
                  <a:srgbClr val="0070C0"/>
                </a:solidFill>
              </a:rPr>
              <a:t>) Reduces equipment failure and unplanned downtime. This is one of the top reasons why organizations focus on maintenance management. </a:t>
            </a:r>
          </a:p>
          <a:p>
            <a:pPr algn="l"/>
            <a:r>
              <a:rPr lang="en-US" sz="2800" b="1" dirty="0">
                <a:solidFill>
                  <a:srgbClr val="0070C0"/>
                </a:solidFill>
              </a:rPr>
              <a:t>2) Extends equipment's longevity. </a:t>
            </a:r>
          </a:p>
          <a:p>
            <a:pPr algn="l"/>
            <a:r>
              <a:rPr lang="en-US" sz="2800" b="1" dirty="0">
                <a:solidFill>
                  <a:srgbClr val="0070C0"/>
                </a:solidFill>
              </a:rPr>
              <a:t>3) Helps with workplace safety. </a:t>
            </a:r>
          </a:p>
          <a:p>
            <a:pPr algn="l"/>
            <a:r>
              <a:rPr lang="en-US" sz="2800" b="1" dirty="0">
                <a:solidFill>
                  <a:srgbClr val="0070C0"/>
                </a:solidFill>
              </a:rPr>
              <a:t>4) Helps keep costs under control. </a:t>
            </a:r>
          </a:p>
          <a:p>
            <a:pPr algn="l"/>
            <a:r>
              <a:rPr lang="en-US" sz="2800" b="1" dirty="0">
                <a:solidFill>
                  <a:srgbClr val="0070C0"/>
                </a:solidFill>
              </a:rPr>
              <a:t>5) Improves equipment efficiency.</a:t>
            </a:r>
          </a:p>
          <a:p>
            <a:pPr algn="l"/>
            <a:endParaRPr lang="en-US" dirty="0"/>
          </a:p>
          <a:p>
            <a:pPr algn="l"/>
            <a:r>
              <a:rPr lang="en-US" sz="3600" b="1" dirty="0">
                <a:solidFill>
                  <a:srgbClr val="C00000"/>
                </a:solidFill>
              </a:rPr>
              <a:t>THINGS TO INCLUDE IN A MAINTENANCE REPORT</a:t>
            </a:r>
          </a:p>
          <a:p>
            <a:pPr algn="l"/>
            <a:r>
              <a:rPr lang="en-US" sz="2800" dirty="0"/>
              <a:t>Proper organization is crucial when creating a customer maintenance report for your business. While the specific items will depend on the needs of your company, six staples should always be present in every report that you make.</a:t>
            </a:r>
          </a:p>
        </p:txBody>
      </p:sp>
    </p:spTree>
    <p:extLst>
      <p:ext uri="{BB962C8B-B14F-4D97-AF65-F5344CB8AC3E}">
        <p14:creationId xmlns:p14="http://schemas.microsoft.com/office/powerpoint/2010/main" val="686186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8114BBA-77F4-DD0D-E2A2-90A4B80D98DB}"/>
              </a:ext>
            </a:extLst>
          </p:cNvPr>
          <p:cNvSpPr>
            <a:spLocks noGrp="1"/>
          </p:cNvSpPr>
          <p:nvPr>
            <p:ph type="subTitle" idx="1"/>
          </p:nvPr>
        </p:nvSpPr>
        <p:spPr>
          <a:xfrm>
            <a:off x="84667" y="127000"/>
            <a:ext cx="12107333" cy="6604000"/>
          </a:xfrm>
        </p:spPr>
        <p:txBody>
          <a:bodyPr/>
          <a:lstStyle/>
          <a:p>
            <a:pPr lvl="1" algn="l"/>
            <a:r>
              <a:rPr lang="en-US" sz="2400" b="1" u="sng" dirty="0">
                <a:solidFill>
                  <a:srgbClr val="002060"/>
                </a:solidFill>
              </a:rPr>
              <a:t>a) Category  </a:t>
            </a:r>
          </a:p>
          <a:p>
            <a:pPr algn="l"/>
            <a:r>
              <a:rPr lang="en-US" dirty="0"/>
              <a:t> </a:t>
            </a:r>
            <a:r>
              <a:rPr lang="en-US" sz="2800" b="1" dirty="0">
                <a:solidFill>
                  <a:srgbClr val="7030A0"/>
                </a:solidFill>
              </a:rPr>
              <a:t>Maintenance managers and engineers should always assign a category to each maintenance activity. This will help keep track of the different types of maintenance tasks being carried out. Categories can include preventative maintenance, emergency maintenance, or corrective maintenance.</a:t>
            </a:r>
          </a:p>
          <a:p>
            <a:pPr algn="l"/>
            <a:r>
              <a:rPr lang="en-US" b="1" u="sng" dirty="0">
                <a:solidFill>
                  <a:srgbClr val="002060"/>
                </a:solidFill>
              </a:rPr>
              <a:t>b) Location</a:t>
            </a:r>
          </a:p>
          <a:p>
            <a:pPr algn="l"/>
            <a:r>
              <a:rPr lang="en-US" sz="2800" b="1" dirty="0">
                <a:solidFill>
                  <a:schemeClr val="accent2">
                    <a:lumMod val="50000"/>
                  </a:schemeClr>
                </a:solidFill>
              </a:rPr>
              <a:t>Along with the type of maintenance being performed, your report should also allow users to document where the maintenance took place. This information is important for keeping track of maintenance activities in different parts of your facility.</a:t>
            </a:r>
          </a:p>
          <a:p>
            <a:pPr algn="l"/>
            <a:r>
              <a:rPr lang="en-US" b="1" u="sng" dirty="0">
                <a:solidFill>
                  <a:srgbClr val="002060"/>
                </a:solidFill>
              </a:rPr>
              <a:t>c) Date and Time</a:t>
            </a:r>
          </a:p>
          <a:p>
            <a:pPr algn="l"/>
            <a:r>
              <a:rPr lang="en-US" sz="2800" b="1" dirty="0">
                <a:solidFill>
                  <a:srgbClr val="00B050"/>
                </a:solidFill>
              </a:rPr>
              <a:t>Another essential piece of information to include in your maintenance report is the date and time that the maintenance was carried out. This information will help you keep track of when each maintenance task was completed.</a:t>
            </a:r>
          </a:p>
        </p:txBody>
      </p:sp>
    </p:spTree>
    <p:extLst>
      <p:ext uri="{BB962C8B-B14F-4D97-AF65-F5344CB8AC3E}">
        <p14:creationId xmlns:p14="http://schemas.microsoft.com/office/powerpoint/2010/main" val="474610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938</Words>
  <Application>Microsoft Office PowerPoint</Application>
  <PresentationFormat>Widescreen</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Maintenance department report</vt:lpstr>
      <vt:lpstr>PowerPoint Presentation</vt:lpstr>
      <vt:lpstr>1) UNPLANNED MAINTENANCE</vt:lpstr>
      <vt:lpstr>TYPES OF MAINTENANCE</vt:lpstr>
      <vt:lpstr>TYPES OF MAINTENANCE</vt:lpstr>
      <vt:lpstr>TYPES OF MAINTENANCE</vt:lpstr>
      <vt:lpstr>Importance of maintenance report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 department report</dc:title>
  <dc:creator>918809286644</dc:creator>
  <cp:lastModifiedBy>919113138015</cp:lastModifiedBy>
  <cp:revision>3</cp:revision>
  <dcterms:created xsi:type="dcterms:W3CDTF">2023-02-23T01:56:26Z</dcterms:created>
  <dcterms:modified xsi:type="dcterms:W3CDTF">2023-04-04T13:32:11Z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3fbaa151640b41c98703212cbe9ad2b6</vt:lpwstr>
  </property>
</Properties>
</file>